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305" r:id="rId3"/>
    <p:sldId id="266" r:id="rId4"/>
    <p:sldId id="306" r:id="rId5"/>
    <p:sldId id="322" r:id="rId6"/>
    <p:sldId id="323" r:id="rId7"/>
    <p:sldId id="324" r:id="rId8"/>
    <p:sldId id="325" r:id="rId9"/>
    <p:sldId id="320" r:id="rId10"/>
    <p:sldId id="332" r:id="rId11"/>
    <p:sldId id="321" r:id="rId12"/>
    <p:sldId id="326" r:id="rId13"/>
    <p:sldId id="327" r:id="rId14"/>
    <p:sldId id="330" r:id="rId15"/>
    <p:sldId id="329" r:id="rId16"/>
    <p:sldId id="331" r:id="rId17"/>
    <p:sldId id="328" r:id="rId18"/>
    <p:sldId id="319" r:id="rId1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F061"/>
    <a:srgbClr val="000000"/>
    <a:srgbClr val="0000FF"/>
    <a:srgbClr val="009999"/>
    <a:srgbClr val="99CCFF"/>
    <a:srgbClr val="FF0000"/>
    <a:srgbClr val="FF7C80"/>
    <a:srgbClr val="FFFF99"/>
    <a:srgbClr val="FF999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3" autoAdjust="0"/>
    <p:restoredTop sz="84953"/>
  </p:normalViewPr>
  <p:slideViewPr>
    <p:cSldViewPr snapToObjects="1">
      <p:cViewPr>
        <p:scale>
          <a:sx n="81" d="100"/>
          <a:sy n="81" d="100"/>
        </p:scale>
        <p:origin x="1104" y="432"/>
      </p:cViewPr>
      <p:guideLst>
        <p:guide orient="horz" pos="211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4A17D-3870-4919-9EEE-7033669F35BF}" type="datetime1">
              <a:rPr lang="en-US" smtClean="0"/>
              <a:t>11/20/18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130A9-1CB3-4793-9A50-326F0ED3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041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C63F5-9DD8-4812-88AE-B3FA2C93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784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1</a:t>
            </a:fld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1C85946-8173-4C76-801A-CFB43EFA1A70}" type="datetime1">
              <a:rPr lang="en-US" smtClean="0"/>
              <a:t>11/20/18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3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类似人类为实现一些目标而明确保存和操作相关信息片段的系统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5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长期依赖存在的问题：梯度爆炸、梯度消失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外显记忆，不止存储隐层参数，还存储一些信息片段</a:t>
            </a:r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2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多时间尺度：多种时间维度的连接，组合成一个新的模型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细粒度：传统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，循环从时刻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t+1</a:t>
            </a:r>
            <a:r>
              <a:rPr kumimoji="1" lang="zh-CN" altLang="en-US" dirty="0" smtClean="0"/>
              <a:t>，时间很细</a:t>
            </a:r>
            <a:endParaRPr kumimoji="1" lang="en-US" altLang="zh-CN" dirty="0" smtClean="0"/>
          </a:p>
          <a:p>
            <a:r>
              <a:rPr kumimoji="1" lang="zh-CN" altLang="en-US" dirty="0" smtClean="0"/>
              <a:t>粗粒度：</a:t>
            </a:r>
            <a:r>
              <a:rPr kumimoji="1" lang="en-US" altLang="zh-CN" dirty="0" smtClean="0"/>
              <a:t>LSTM</a:t>
            </a:r>
            <a:r>
              <a:rPr kumimoji="1" lang="zh-CN" altLang="en-US" dirty="0" smtClean="0"/>
              <a:t>，循环不只是隐层从时刻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t+1</a:t>
            </a:r>
            <a:r>
              <a:rPr kumimoji="1" lang="zh-CN" altLang="en-US" dirty="0" smtClean="0"/>
              <a:t>，还有历史的信息存在隐层中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9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传统的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，隐层存在细时间粒度的循环，前传时，由于多次循环结构导致历史信息的影响越来越小，反向传播时，出现梯度消失，最后一层的信息对第一次参数更新的影响微乎其微。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引入渗漏单元，保留历史信息，反向传播时，由于隐层单元是线性自连接，减缓了梯度消失情况。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反向传播只使用了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(t)C,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(t)h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仅为帮助我们在某一层计算用，并没有参与反向传播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你好，我的理解是这里是一个比较复杂的时序模型，如果使用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的思路，将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h(t+1)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的部分也一起反向传播回来的话，这里的反向梯度根本无法得到闭式解。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而只考虑一个的话，也可以做反向梯度优化，进度下降，但是优化起来容易的多，可以理解为这里做了一个近似。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目前我也没有看到有将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反向传播这块有将隐藏状态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和细胞状态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两个状态一起迭代的资料。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2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0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53C20D-11EC-46A3-8EF0-5824E852019E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C63F5-9DD8-4812-88AE-B3FA2C931E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0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8A169-0D90-40EE-8458-F1C50A3C4B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35649-EA81-4307-BE2A-33344763A4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28600"/>
            <a:ext cx="2038350" cy="5897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65825" cy="58975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9D20C-464C-4BD3-B0CA-F4CFCEA8763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2775" y="1600200"/>
            <a:ext cx="40005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5675" y="1600200"/>
            <a:ext cx="40005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5675" y="3938588"/>
            <a:ext cx="40005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DADF0-032F-45F2-B303-1E73BE5FFB6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265C6-22E8-4404-BCA2-ADA08E11317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76AC5-BC6D-421F-9704-E5F85D5FDD8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3B410-0D4E-4ED3-AC18-01D0BE1DC47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3F220-3AE8-45C9-9CA9-10FBA4DD1A6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29A4F-5A50-4540-8F3E-2349253FB45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E4387-AE11-4C99-8116-8620B0C312C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6EACC-0AC2-458E-828C-35BF2602B4C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A9013-F416-45C6-9523-604F620F597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CF394-097C-4570-A338-3ECF1B42126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D4D7E-99BB-4980-9561-F158C480CE4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1421F-CC76-46A6-A6BC-44FEF57CA1C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C9A3A-C0A0-41E0-8FBE-23E6B0B2F9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4E0C9-D763-41E6-B7B8-7F2F5240626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2A7A2-84EE-4A1F-881D-95B5C764A6F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3334E-B957-4206-BF06-2671143CF9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61A61-247E-44EE-8E78-55A43E8880F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527B6-6C68-4E47-9186-8DB8BC1AD67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CFB7A-4E2B-4EE8-A61F-5727E640B9D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CCB12-A8F3-4CF7-A23A-F8B53AA570F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Date Placeholder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6248400"/>
            <a:ext cx="26670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Footer Placeholder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54213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033" name="Slide Number Placeholder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>
              <a:defRPr/>
            </a:pPr>
            <a:fld id="{50ECE6A9-AF1D-44D5-9D0D-3963224050A0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>
          <a:solidFill>
            <a:schemeClr val="tx1"/>
          </a:solidFill>
          <a:latin typeface="+mn-lt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>
          <a:solidFill>
            <a:schemeClr val="tx1"/>
          </a:solidFill>
          <a:latin typeface="+mn-lt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5pPr>
      <a:lvl6pPr marL="22860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6pPr>
      <a:lvl7pPr marL="27432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7pPr>
      <a:lvl8pPr marL="32004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8pPr>
      <a:lvl9pPr marL="36576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2F1D64-E062-4BD9-B290-3A16F2DB4B6D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Relationship Id="rId3" Type="http://schemas.openxmlformats.org/officeDocument/2006/relationships/image" Target="../media/image11.tiff"/><Relationship Id="rId4" Type="http://schemas.openxmlformats.org/officeDocument/2006/relationships/image" Target="../media/image200.png"/><Relationship Id="rId5" Type="http://schemas.openxmlformats.org/officeDocument/2006/relationships/image" Target="../media/image210.png"/><Relationship Id="rId6" Type="http://schemas.openxmlformats.org/officeDocument/2006/relationships/image" Target="../media/image220.png"/><Relationship Id="rId7" Type="http://schemas.openxmlformats.org/officeDocument/2006/relationships/image" Target="../media/image120.png"/><Relationship Id="rId8" Type="http://schemas.openxmlformats.org/officeDocument/2006/relationships/image" Target="../media/image130.png"/><Relationship Id="rId9" Type="http://schemas.openxmlformats.org/officeDocument/2006/relationships/image" Target="../media/image140.png"/><Relationship Id="rId10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9387" y="1252111"/>
            <a:ext cx="8785225" cy="1223962"/>
          </a:xfrm>
        </p:spPr>
        <p:txBody>
          <a:bodyPr>
            <a:noAutofit/>
          </a:bodyPr>
          <a:lstStyle/>
          <a:p>
            <a:r>
              <a:rPr lang="en-US" altLang="zh-CN" sz="54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RNN</a:t>
            </a:r>
            <a:endParaRPr lang="en-US" altLang="zh-CN" sz="5400" b="1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2359025" y="6045200"/>
            <a:ext cx="6677025" cy="7143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3076" name="Date Placeholder 27"/>
          <p:cNvSpPr>
            <a:spLocks noGrp="1" noChangeArrowheads="1"/>
          </p:cNvSpPr>
          <p:nvPr/>
        </p:nvSpPr>
        <p:spPr bwMode="auto">
          <a:xfrm>
            <a:off x="107950" y="6045200"/>
            <a:ext cx="2106613" cy="7143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Segoe UI" panose="020B0502040204020203" pitchFamily="34" charset="0"/>
              </a:rPr>
              <a:t>201</a:t>
            </a:r>
            <a:r>
              <a:rPr lang="en-US" altLang="zh-CN" sz="2000" dirty="0">
                <a:solidFill>
                  <a:srgbClr val="FFFFFF"/>
                </a:solidFill>
                <a:latin typeface="Segoe UI" panose="020B0502040204020203" pitchFamily="34" charset="0"/>
              </a:rPr>
              <a:t>8</a:t>
            </a:r>
            <a:r>
              <a:rPr lang="zh-CN" altLang="en-US" sz="2000" dirty="0" smtClean="0">
                <a:solidFill>
                  <a:srgbClr val="FFFFFF"/>
                </a:solidFill>
                <a:latin typeface="Segoe UI" panose="020B0502040204020203" pitchFamily="34" charset="0"/>
              </a:rPr>
              <a:t>.</a:t>
            </a:r>
            <a:r>
              <a:rPr lang="en-US" altLang="zh-CN" sz="2000" dirty="0" smtClean="0">
                <a:solidFill>
                  <a:srgbClr val="FFFFFF"/>
                </a:solidFill>
                <a:latin typeface="Segoe UI" panose="020B0502040204020203" pitchFamily="34" charset="0"/>
              </a:rPr>
              <a:t>11</a:t>
            </a:r>
            <a:r>
              <a:rPr lang="zh-CN" altLang="en-US" sz="2000" dirty="0" smtClean="0">
                <a:solidFill>
                  <a:srgbClr val="FFFFFF"/>
                </a:solidFill>
                <a:latin typeface="Segoe UI" panose="020B0502040204020203" pitchFamily="34" charset="0"/>
              </a:rPr>
              <a:t>.</a:t>
            </a:r>
            <a:r>
              <a:rPr lang="en-US" altLang="zh-CN" sz="2000" dirty="0" smtClean="0">
                <a:solidFill>
                  <a:srgbClr val="FFFFFF"/>
                </a:solidFill>
                <a:latin typeface="Segoe UI" panose="020B0502040204020203" pitchFamily="34" charset="0"/>
              </a:rPr>
              <a:t>20</a:t>
            </a:r>
            <a:endParaRPr lang="en-US" altLang="zh-CN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3077" name="文本框 1"/>
          <p:cNvSpPr txBox="1">
            <a:spLocks noChangeArrowheads="1"/>
          </p:cNvSpPr>
          <p:nvPr/>
        </p:nvSpPr>
        <p:spPr bwMode="auto">
          <a:xfrm>
            <a:off x="431799" y="3070701"/>
            <a:ext cx="8280400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艾丽斯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华东师范大学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068739"/>
            <a:ext cx="1824228" cy="1736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93" y="3997349"/>
            <a:ext cx="1807915" cy="180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GRU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9060"/>
            <a:ext cx="4181450" cy="2957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13" y="4587214"/>
            <a:ext cx="4273872" cy="22437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15013" y="52021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重置门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5012" y="45591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更新门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4292" y="6172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02833" y="61370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长期记忆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196645" y="6321726"/>
            <a:ext cx="552031" cy="468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61441" y="6325110"/>
            <a:ext cx="791592" cy="535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6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33387" y="3345656"/>
                <a:ext cx="67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387" y="3345656"/>
                <a:ext cx="67319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" y="1544790"/>
            <a:ext cx="7256260" cy="2726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31080" y="2515389"/>
                <a:ext cx="669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80" y="2515389"/>
                <a:ext cx="66928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499030" y="2771100"/>
                <a:ext cx="415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030" y="2771100"/>
                <a:ext cx="41594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833934" y="2732089"/>
                <a:ext cx="389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34" y="2732089"/>
                <a:ext cx="38946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10615" y="2953576"/>
                <a:ext cx="361381" cy="282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zh-CN" altLang="en-US" sz="120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120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15" y="2953576"/>
                <a:ext cx="361381" cy="2827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85685" y="2677103"/>
                <a:ext cx="441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85" y="2677103"/>
                <a:ext cx="44146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16283" y="3413947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283" y="3413947"/>
                <a:ext cx="45358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13976" y="2583680"/>
                <a:ext cx="449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76" y="2583680"/>
                <a:ext cx="44967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95" y="4299896"/>
            <a:ext cx="3520810" cy="2490547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LSTM</a:t>
            </a:r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 </a:t>
            </a:r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VS</a:t>
            </a:r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GRU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722" y="4096249"/>
            <a:ext cx="3205586" cy="601988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2486270" y="2614386"/>
            <a:ext cx="724345" cy="731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704027" y="5418187"/>
            <a:ext cx="441467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643761" y="45334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43326" y="45446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长期记忆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43326" y="4162773"/>
            <a:ext cx="791592" cy="535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43762" y="4162773"/>
            <a:ext cx="530546" cy="535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1156" y="4834569"/>
            <a:ext cx="4192820" cy="41144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685822" y="51611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85387" y="51722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长期记忆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654428" y="4790378"/>
            <a:ext cx="552031" cy="468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196617" y="4856902"/>
            <a:ext cx="870452" cy="488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8722" y="5692018"/>
            <a:ext cx="4367159" cy="5342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0770" y="6330000"/>
            <a:ext cx="3945071" cy="464126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6012484" y="6330000"/>
            <a:ext cx="1311139" cy="479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084939" y="5772571"/>
            <a:ext cx="768883" cy="453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3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优化长期依赖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400" y="1988840"/>
            <a:ext cx="68407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800" dirty="0" smtClean="0"/>
              <a:t>截断梯度</a:t>
            </a: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1200150" lvl="2" indent="-285750">
              <a:buFont typeface="Wingdings" charset="2"/>
              <a:buChar char="n"/>
            </a:pP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  <a:p>
            <a:pPr marL="285750" indent="-285750">
              <a:buFont typeface="Wingdings" charset="2"/>
              <a:buChar char="n"/>
            </a:pPr>
            <a:endParaRPr kumimoji="1"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2" y="2666072"/>
            <a:ext cx="8086338" cy="3482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33909" y="6186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没有截断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12160" y="6186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使用截断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优化长期依赖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3400" y="1916832"/>
                <a:ext cx="8935144" cy="513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n"/>
                </a:pPr>
                <a:r>
                  <a:rPr kumimoji="1" lang="zh-CN" altLang="en-US" sz="2800" dirty="0" smtClean="0"/>
                  <a:t>截断梯度方式</a:t>
                </a:r>
                <a:endParaRPr kumimoji="1" lang="en-US" altLang="zh-CN" sz="2800" dirty="0" smtClean="0"/>
              </a:p>
              <a:p>
                <a:pPr marL="285750" indent="-285750">
                  <a:buFont typeface="Wingdings" charset="2"/>
                  <a:buChar char="n"/>
                </a:pPr>
                <a:endParaRPr kumimoji="1" lang="en-US" altLang="zh-CN" sz="2800" dirty="0"/>
              </a:p>
              <a:p>
                <a:pPr marL="914400" lvl="1" indent="-457200">
                  <a:buFont typeface="Wingdings" charset="2"/>
                  <a:buChar char="Ø"/>
                </a:pPr>
                <a:r>
                  <a:rPr kumimoji="1" lang="zh-CN" altLang="en-US" sz="2800" dirty="0" smtClean="0"/>
                  <a:t>逐元素地截断参数梯度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charset="0"/>
                      </a:rPr>
                      <m:t>𝒈</m:t>
                    </m:r>
                  </m:oMath>
                </a14:m>
                <a:endParaRPr kumimoji="1" lang="en-US" altLang="zh-CN" sz="2800" b="1" dirty="0" smtClean="0"/>
              </a:p>
              <a:p>
                <a:pPr marL="914400" lvl="1" indent="-457200">
                  <a:buFont typeface="Wingdings" charset="2"/>
                  <a:buChar char="Ø"/>
                </a:pPr>
                <a:endParaRPr kumimoji="1" lang="en-US" altLang="zh-CN" sz="2800" dirty="0" smtClean="0"/>
              </a:p>
              <a:p>
                <a:pPr marL="914400" lvl="1" indent="-457200">
                  <a:buFont typeface="Wingdings" charset="2"/>
                  <a:buChar char="Ø"/>
                </a:pPr>
                <a:r>
                  <a:rPr kumimoji="1" lang="zh-CN" altLang="en-US" sz="2800" dirty="0" smtClean="0"/>
                  <a:t>截断参数梯度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latin typeface="Cambria Math" charset="0"/>
                      </a:rPr>
                      <m:t>𝒈</m:t>
                    </m:r>
                  </m:oMath>
                </a14:m>
                <a:r>
                  <a:rPr kumimoji="1" lang="zh-CN" altLang="en-US" sz="2800" dirty="0" smtClean="0"/>
                  <a:t>的范数</a:t>
                </a:r>
                <a:endParaRPr kumimoji="1" lang="en-US" altLang="zh-CN" sz="2800" dirty="0" smtClean="0"/>
              </a:p>
              <a:p>
                <a:pPr marL="1200150" lvl="2" indent="-285750">
                  <a:buFont typeface="Wingdings" charset="2"/>
                  <a:buChar char="n"/>
                </a:pPr>
                <a:endParaRPr kumimoji="1" lang="en-US" altLang="zh-CN" sz="2800" dirty="0" smtClean="0"/>
              </a:p>
              <a:p>
                <a:pPr marL="285750" indent="-285750">
                  <a:buFont typeface="Wingdings" charset="2"/>
                  <a:buChar char="n"/>
                </a:pPr>
                <a:endParaRPr kumimoji="1" lang="en-US" altLang="zh-CN" sz="2800" dirty="0"/>
              </a:p>
              <a:p>
                <a:pPr lvl="2"/>
                <a:endParaRPr kumimoji="1" lang="en-US" altLang="zh-CN" sz="2400" dirty="0">
                  <a:solidFill>
                    <a:srgbClr val="0000FF"/>
                  </a:solidFill>
                </a:endParaRPr>
              </a:p>
              <a:p>
                <a:pPr lvl="2"/>
                <a:r>
                  <a:rPr kumimoji="1" lang="zh-CN" altLang="en-US" sz="2400" dirty="0" smtClean="0"/>
                  <a:t>（梯度</a:t>
                </a:r>
                <a:r>
                  <a:rPr kumimoji="1" lang="zh-CN" altLang="en-US" sz="2400" dirty="0"/>
                  <a:t>同时缩放，保证截断后仍在梯度方向</a:t>
                </a:r>
                <a:r>
                  <a:rPr kumimoji="1" lang="zh-CN" altLang="en-US" sz="2400" dirty="0" smtClean="0"/>
                  <a:t>上）</a:t>
                </a:r>
                <a:endParaRPr kumimoji="1" lang="zh-CN" altLang="en-US" sz="2400" dirty="0"/>
              </a:p>
              <a:p>
                <a:pPr marL="285750" indent="-285750">
                  <a:buFont typeface="Wingdings" charset="2"/>
                  <a:buChar char="n"/>
                </a:pPr>
                <a:endParaRPr kumimoji="1" lang="en-US" altLang="zh-CN" sz="2800" dirty="0"/>
              </a:p>
              <a:p>
                <a:pPr marL="285750" indent="-285750">
                  <a:buFont typeface="Wingdings" charset="2"/>
                  <a:buChar char="n"/>
                </a:pPr>
                <a:endParaRPr kumimoji="1" lang="en-US" altLang="zh-CN" sz="2800" dirty="0"/>
              </a:p>
              <a:p>
                <a:pPr marL="285750" indent="-285750">
                  <a:buFont typeface="Wingdings" charset="2"/>
                  <a:buChar char="n"/>
                </a:pPr>
                <a:endParaRPr kumimoji="1" lang="en-US" altLang="zh-CN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16832"/>
                <a:ext cx="8935144" cy="5139869"/>
              </a:xfrm>
              <a:prstGeom prst="rect">
                <a:avLst/>
              </a:prstGeom>
              <a:blipFill rotWithShape="0">
                <a:blip r:embed="rId3"/>
                <a:stretch>
                  <a:fillRect l="-1229" t="-1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75" y="4117434"/>
            <a:ext cx="1339225" cy="941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04048" y="411743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</a:t>
            </a:r>
            <a:r>
              <a:rPr kumimoji="1" lang="zh-CN" altLang="en-US" dirty="0" smtClean="0"/>
              <a:t>是范数上界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5882379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000FF"/>
                </a:solidFill>
              </a:rPr>
              <a:t>梯度</a:t>
            </a:r>
            <a:r>
              <a:rPr kumimoji="1" lang="zh-CN" altLang="en-US" sz="2400" dirty="0" smtClean="0">
                <a:solidFill>
                  <a:srgbClr val="0000FF"/>
                </a:solidFill>
              </a:rPr>
              <a:t>截断能缓解梯度</a:t>
            </a:r>
            <a:r>
              <a:rPr kumimoji="1" lang="zh-CN" altLang="en-US" sz="2400" dirty="0">
                <a:solidFill>
                  <a:srgbClr val="0000FF"/>
                </a:solidFill>
              </a:rPr>
              <a:t>爆炸，但无法解决梯度消失问题</a:t>
            </a:r>
          </a:p>
        </p:txBody>
      </p:sp>
    </p:spTree>
    <p:extLst>
      <p:ext uri="{BB962C8B-B14F-4D97-AF65-F5344CB8AC3E}">
        <p14:creationId xmlns:p14="http://schemas.microsoft.com/office/powerpoint/2010/main" val="14309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优化长期依赖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289" y="1784815"/>
            <a:ext cx="801052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000FF"/>
                </a:solidFill>
              </a:rPr>
              <a:t>解决梯度消失的</a:t>
            </a:r>
            <a:r>
              <a:rPr kumimoji="1" lang="zh-CN" altLang="en-US" sz="2800" dirty="0" smtClean="0">
                <a:solidFill>
                  <a:srgbClr val="0000FF"/>
                </a:solidFill>
              </a:rPr>
              <a:t>想法之一：</a:t>
            </a:r>
            <a:r>
              <a:rPr kumimoji="1" lang="zh-CN" altLang="en-US" sz="2800" dirty="0" smtClean="0">
                <a:solidFill>
                  <a:srgbClr val="0000FF"/>
                </a:solidFill>
              </a:rPr>
              <a:t>让</a:t>
            </a:r>
            <a:r>
              <a:rPr kumimoji="1" lang="zh-CN" altLang="en-US" sz="2800" dirty="0" smtClean="0">
                <a:solidFill>
                  <a:srgbClr val="0000FF"/>
                </a:solidFill>
              </a:rPr>
              <a:t>梯度          尽量</a:t>
            </a:r>
            <a:r>
              <a:rPr kumimoji="1" lang="zh-CN" altLang="en-US" sz="2800" dirty="0" smtClean="0">
                <a:solidFill>
                  <a:srgbClr val="0000FF"/>
                </a:solidFill>
              </a:rPr>
              <a:t>为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1</a:t>
            </a:r>
          </a:p>
          <a:p>
            <a:pPr marL="914400" lvl="1" indent="-457200">
              <a:buFont typeface="Wingdings" charset="2"/>
              <a:buChar char="u"/>
            </a:pPr>
            <a:endParaRPr kumimoji="1" lang="en-US" altLang="zh-CN" sz="2400" dirty="0" smtClean="0"/>
          </a:p>
          <a:p>
            <a:pPr marL="914400" lvl="1" indent="-457200">
              <a:buFont typeface="Wingdings" charset="2"/>
              <a:buChar char="u"/>
            </a:pPr>
            <a:r>
              <a:rPr kumimoji="1" lang="en-US" altLang="zh-CN" sz="2400" dirty="0" smtClean="0"/>
              <a:t>LSTM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smtClean="0"/>
              <a:t>GRU</a:t>
            </a:r>
            <a:r>
              <a:rPr kumimoji="1" lang="zh-CN" altLang="en-US" sz="2400" dirty="0" smtClean="0"/>
              <a:t>等门控机制</a:t>
            </a:r>
            <a:endParaRPr kumimoji="1" lang="en-US" altLang="zh-CN" sz="2400" dirty="0" smtClean="0"/>
          </a:p>
          <a:p>
            <a:pPr marL="914400" lvl="1" indent="-457200">
              <a:buFont typeface="Wingdings" charset="2"/>
              <a:buChar char="u"/>
            </a:pPr>
            <a:endParaRPr kumimoji="1" lang="en-US" altLang="zh-CN" sz="2400" dirty="0" smtClean="0"/>
          </a:p>
          <a:p>
            <a:pPr marL="914400" lvl="1" indent="-457200">
              <a:buFont typeface="Wingdings" charset="2"/>
              <a:buChar char="u"/>
            </a:pPr>
            <a:r>
              <a:rPr kumimoji="1" lang="zh-CN" altLang="en-US" sz="2400" dirty="0" smtClean="0"/>
              <a:t>信息流的</a:t>
            </a:r>
            <a:r>
              <a:rPr kumimoji="1" lang="zh-CN" altLang="en-US" sz="2400" dirty="0"/>
              <a:t>正则化</a:t>
            </a:r>
          </a:p>
          <a:p>
            <a:pPr marL="342900" indent="-342900">
              <a:buFont typeface="Wingdings" charset="2"/>
              <a:buChar char="n"/>
            </a:pPr>
            <a:endParaRPr kumimoji="1" lang="en-US" altLang="zh-CN" sz="2800" dirty="0" smtClean="0">
              <a:solidFill>
                <a:srgbClr val="0000FF"/>
              </a:solidFill>
            </a:endParaRPr>
          </a:p>
          <a:p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          目标：</a:t>
            </a:r>
            <a:endParaRPr kumimoji="1"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65" y="3999475"/>
            <a:ext cx="2110803" cy="8937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88" y="4186527"/>
            <a:ext cx="1141357" cy="5168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80114" y="42380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一样大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513" y="5445224"/>
            <a:ext cx="4450910" cy="1008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512" y="1767692"/>
            <a:ext cx="711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4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神经网络存在的问题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204864"/>
            <a:ext cx="7263527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Font typeface="Wingdings" charset="2"/>
              <a:buChar char="Ø"/>
            </a:pP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神经网络擅长存储隐性知识，但很难记住事实</a:t>
            </a:r>
            <a:endParaRPr lang="en-US" altLang="zh-CN" sz="2400" dirty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输入不会特别精准地被存入神经网络参数中</a:t>
            </a: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推测：神经网络缺乏</a:t>
            </a:r>
            <a:r>
              <a:rPr lang="zh-CN" altLang="en-US" sz="2400" b="1" dirty="0" smtClean="0">
                <a:solidFill>
                  <a:srgbClr val="3F3F3F"/>
                </a:solidFill>
                <a:latin typeface="-apple-system" charset="0"/>
              </a:rPr>
              <a:t>工作存储系统 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562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外显记忆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1529897"/>
            <a:ext cx="675537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zh-CN" altLang="en-US" sz="2800" b="1" dirty="0">
                <a:solidFill>
                  <a:srgbClr val="3F3F3F"/>
                </a:solidFill>
                <a:latin typeface="-apple-system" charset="0"/>
              </a:rPr>
              <a:t>记忆</a:t>
            </a:r>
            <a:r>
              <a:rPr lang="zh-CN" altLang="en-US" sz="2800" b="1" dirty="0" smtClean="0">
                <a:solidFill>
                  <a:srgbClr val="3F3F3F"/>
                </a:solidFill>
                <a:latin typeface="-apple-system" charset="0"/>
              </a:rPr>
              <a:t>网络</a:t>
            </a:r>
            <a:endParaRPr lang="en-US" altLang="zh-CN" sz="2800" b="1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可看做</a:t>
            </a:r>
            <a:r>
              <a:rPr lang="en-US" altLang="zh-CN" sz="2400" dirty="0" smtClean="0">
                <a:solidFill>
                  <a:srgbClr val="3F3F3F"/>
                </a:solidFill>
                <a:latin typeface="-apple-system" charset="0"/>
              </a:rPr>
              <a:t>LSTM</a:t>
            </a: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和</a:t>
            </a:r>
            <a:r>
              <a:rPr lang="en-US" altLang="zh-CN" sz="2400" dirty="0" smtClean="0">
                <a:solidFill>
                  <a:srgbClr val="3F3F3F"/>
                </a:solidFill>
                <a:latin typeface="-apple-system" charset="0"/>
              </a:rPr>
              <a:t>GRU</a:t>
            </a: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中记忆单元的扩展</a:t>
            </a: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914400" lvl="1" indent="-457200">
              <a:buFont typeface="Wingdings" charset="2"/>
              <a:buChar char="Ø"/>
            </a:pPr>
            <a:endParaRPr lang="en-US" altLang="zh-CN" sz="2400" dirty="0" smtClean="0">
              <a:solidFill>
                <a:srgbClr val="3F3F3F"/>
              </a:solidFill>
              <a:latin typeface="-apple-system" charset="0"/>
            </a:endParaRPr>
          </a:p>
          <a:p>
            <a:pPr marL="800100" lvl="1" indent="-342900">
              <a:buFont typeface="Wingdings" charset="2"/>
              <a:buChar char="Ø"/>
            </a:pP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  一</a:t>
            </a:r>
            <a:r>
              <a:rPr lang="zh-CN" altLang="en-US" sz="2400" dirty="0">
                <a:solidFill>
                  <a:srgbClr val="3F3F3F"/>
                </a:solidFill>
                <a:latin typeface="-apple-system" charset="0"/>
              </a:rPr>
              <a:t>组可以通过寻址机制</a:t>
            </a: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来访问</a:t>
            </a:r>
            <a:r>
              <a:rPr lang="zh-CN" altLang="en-US" sz="2400" dirty="0">
                <a:solidFill>
                  <a:srgbClr val="3F3F3F"/>
                </a:solidFill>
                <a:latin typeface="-apple-system" charset="0"/>
              </a:rPr>
              <a:t>的记忆</a:t>
            </a:r>
            <a:r>
              <a:rPr lang="zh-CN" altLang="en-US" sz="2400" dirty="0" smtClean="0">
                <a:solidFill>
                  <a:srgbClr val="3F3F3F"/>
                </a:solidFill>
                <a:latin typeface="-apple-system" charset="0"/>
              </a:rPr>
              <a:t>单元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58" y="3096599"/>
            <a:ext cx="4213772" cy="3775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47304" y="373086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任务网络控制存储单元，</a:t>
            </a:r>
            <a:endParaRPr kumimoji="1" lang="en-US" altLang="zh-CN" dirty="0" smtClean="0">
              <a:solidFill>
                <a:srgbClr val="0000FF"/>
              </a:solidFill>
            </a:endParaRPr>
          </a:p>
          <a:p>
            <a:r>
              <a:rPr kumimoji="1" lang="zh-CN" altLang="en-US" dirty="0" smtClean="0">
                <a:solidFill>
                  <a:srgbClr val="0000FF"/>
                </a:solidFill>
              </a:rPr>
              <a:t>决定读取和写入位置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2776"/>
            <a:ext cx="3232192" cy="403621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55976" y="2589402"/>
            <a:ext cx="3613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谢谢 ！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概要</a:t>
            </a:r>
            <a:endParaRPr lang="en-US" altLang="zh-CN" sz="3600" b="1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99" name="内容占位符 2"/>
          <p:cNvSpPr>
            <a:spLocks noGrp="1"/>
          </p:cNvSpPr>
          <p:nvPr>
            <p:ph idx="4294967295"/>
          </p:nvPr>
        </p:nvSpPr>
        <p:spPr>
          <a:xfrm>
            <a:off x="395536" y="1052736"/>
            <a:ext cx="8153400" cy="4995862"/>
          </a:xfrm>
        </p:spPr>
        <p:txBody>
          <a:bodyPr/>
          <a:lstStyle/>
          <a:p>
            <a:endParaRPr lang="en-US" altLang="zh-CN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1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多时间尺度策略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LSTM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和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GRU</a:t>
            </a: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3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优化长期依赖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4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外显记忆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多时间尺度策略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1988840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设计</a:t>
            </a:r>
            <a:r>
              <a:rPr kumimoji="1" lang="zh-CN" altLang="en-US" sz="2400" dirty="0"/>
              <a:t>模型</a:t>
            </a:r>
            <a:r>
              <a:rPr kumimoji="1" lang="zh-CN" altLang="en-US" sz="2400" dirty="0" smtClean="0"/>
              <a:t>时</a:t>
            </a:r>
            <a:endParaRPr kumimoji="1" lang="en-US" altLang="zh-CN" sz="2400" dirty="0" smtClean="0"/>
          </a:p>
          <a:p>
            <a:endParaRPr kumimoji="1" lang="en-US" altLang="zh-CN" dirty="0" smtClean="0">
              <a:solidFill>
                <a:srgbClr val="0000FF"/>
              </a:solidFill>
            </a:endParaRPr>
          </a:p>
          <a:p>
            <a:pPr marL="742950" lvl="1" indent="-285750">
              <a:buFont typeface="Wingdings" charset="2"/>
              <a:buChar char="u"/>
            </a:pPr>
            <a:r>
              <a:rPr kumimoji="1" lang="zh-CN" altLang="en-US" dirty="0" smtClean="0"/>
              <a:t>部分</a:t>
            </a:r>
            <a:r>
              <a:rPr kumimoji="1" lang="zh-CN" altLang="en-US" dirty="0" smtClean="0">
                <a:solidFill>
                  <a:srgbClr val="0000FF"/>
                </a:solidFill>
              </a:rPr>
              <a:t>在</a:t>
            </a:r>
            <a:r>
              <a:rPr kumimoji="1" lang="zh-CN" altLang="en-US" dirty="0">
                <a:solidFill>
                  <a:srgbClr val="0000FF"/>
                </a:solidFill>
              </a:rPr>
              <a:t>细粒度时间尺度上</a:t>
            </a:r>
            <a:r>
              <a:rPr kumimoji="1" lang="zh-CN" altLang="en-US" dirty="0"/>
              <a:t>操作，能处理小细节</a:t>
            </a:r>
            <a:endParaRPr kumimoji="1" lang="en-US" altLang="zh-CN" dirty="0"/>
          </a:p>
          <a:p>
            <a:pPr marL="742950" lvl="1" indent="-285750">
              <a:buFont typeface="Wingdings" charset="2"/>
              <a:buChar char="u"/>
            </a:pPr>
            <a:endParaRPr kumimoji="1" lang="en-US" altLang="zh-CN" dirty="0" smtClean="0">
              <a:solidFill>
                <a:srgbClr val="0000FF"/>
              </a:solidFill>
            </a:endParaRPr>
          </a:p>
          <a:p>
            <a:pPr marL="742950" lvl="1" indent="-285750">
              <a:buFont typeface="Wingdings" charset="2"/>
              <a:buChar char="u"/>
            </a:pPr>
            <a:r>
              <a:rPr kumimoji="1" lang="zh-CN" altLang="en-US" dirty="0" smtClean="0"/>
              <a:t>部分</a:t>
            </a:r>
            <a:r>
              <a:rPr kumimoji="1" lang="zh-CN" altLang="en-US" dirty="0" smtClean="0">
                <a:solidFill>
                  <a:srgbClr val="0000FF"/>
                </a:solidFill>
              </a:rPr>
              <a:t>在</a:t>
            </a:r>
            <a:r>
              <a:rPr kumimoji="1" lang="zh-CN" altLang="en-US" dirty="0">
                <a:solidFill>
                  <a:srgbClr val="0000FF"/>
                </a:solidFill>
              </a:rPr>
              <a:t>粗粒度时间尺度上</a:t>
            </a:r>
            <a:r>
              <a:rPr kumimoji="1" lang="zh-CN" altLang="en-US" dirty="0"/>
              <a:t>操作，能把遥远的信息更有效地传递过来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1919" y="4005064"/>
            <a:ext cx="37625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/>
              <a:t>粗细共存</a:t>
            </a:r>
            <a:r>
              <a:rPr kumimoji="1" lang="zh-CN" altLang="en-US" sz="2400" dirty="0" smtClean="0"/>
              <a:t>策略</a:t>
            </a:r>
            <a:endParaRPr kumimoji="1" lang="en-US" altLang="zh-CN" sz="2400" dirty="0" smtClean="0"/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/>
          </a:p>
          <a:p>
            <a:pPr marL="800100" lvl="1" indent="-342900">
              <a:buClr>
                <a:srgbClr val="0000FF"/>
              </a:buClr>
              <a:buFont typeface="Wingdings" charset="2"/>
              <a:buChar char="u"/>
            </a:pPr>
            <a:r>
              <a:rPr kumimoji="1" lang="zh-CN" altLang="en-US" dirty="0" smtClean="0"/>
              <a:t>时间维度增加“跳跃连接”</a:t>
            </a:r>
            <a:endParaRPr kumimoji="1" lang="en-US" altLang="zh-CN" dirty="0" smtClean="0"/>
          </a:p>
          <a:p>
            <a:pPr marL="800100" lvl="1" indent="-342900">
              <a:buClr>
                <a:srgbClr val="0000FF"/>
              </a:buClr>
              <a:buFont typeface="Wingdings" charset="2"/>
              <a:buChar char="u"/>
            </a:pPr>
            <a:endParaRPr kumimoji="1" lang="en-US" altLang="zh-CN" dirty="0" smtClean="0"/>
          </a:p>
          <a:p>
            <a:pPr marL="800100" lvl="1" indent="-342900">
              <a:buClr>
                <a:srgbClr val="0000FF"/>
              </a:buClr>
              <a:buFont typeface="Wingdings" charset="2"/>
              <a:buChar char="u"/>
            </a:pPr>
            <a:r>
              <a:rPr kumimoji="1" lang="zh-CN" altLang="en-US" dirty="0" smtClean="0"/>
              <a:t>使用“渗漏单元”</a:t>
            </a:r>
            <a:endParaRPr kumimoji="1" lang="en-US" altLang="zh-CN" dirty="0" smtClean="0"/>
          </a:p>
          <a:p>
            <a:pPr marL="800100" lvl="1" indent="-342900">
              <a:buClr>
                <a:srgbClr val="0000FF"/>
              </a:buClr>
              <a:buFont typeface="Wingdings" charset="2"/>
              <a:buChar char="u"/>
            </a:pPr>
            <a:endParaRPr kumimoji="1" lang="en-US" altLang="zh-CN" dirty="0" smtClean="0"/>
          </a:p>
          <a:p>
            <a:pPr marL="800100" lvl="1" indent="-342900">
              <a:buClr>
                <a:srgbClr val="0000FF"/>
              </a:buClr>
              <a:buFont typeface="Wingdings" charset="2"/>
              <a:buChar char="u"/>
            </a:pPr>
            <a:r>
              <a:rPr kumimoji="1" lang="zh-CN" altLang="en-US" dirty="0" smtClean="0"/>
              <a:t>删除细粒度时间尺度的连接</a:t>
            </a:r>
            <a:endParaRPr kumimoji="1" lang="en-US" altLang="zh-CN" dirty="0" smtClean="0"/>
          </a:p>
          <a:p>
            <a:pPr marL="800100" lvl="1" indent="-342900">
              <a:buFont typeface="Wingdings" charset="2"/>
              <a:buChar char="u"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时间维度增加“跳跃连接”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290164" y="3356992"/>
            <a:ext cx="847283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endParaRPr kumimoji="1" lang="en-US" altLang="zh-CN" sz="2400" dirty="0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/>
              <a:t>前馈网络引入延</a:t>
            </a:r>
            <a:endParaRPr kumimoji="1" lang="en-US" altLang="zh-CN" sz="2400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r>
              <a:rPr kumimoji="1" lang="zh-CN" altLang="en-US" dirty="0" smtClean="0"/>
              <a:t>普通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中，循环从时刻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t+1</a:t>
            </a:r>
            <a:r>
              <a:rPr kumimoji="1" lang="zh-CN" altLang="en-US" dirty="0" smtClean="0"/>
              <a:t>的单元连接</a:t>
            </a: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r>
              <a:rPr kumimoji="1" lang="zh-CN" altLang="en-US" dirty="0" smtClean="0"/>
              <a:t>构造时间长度为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的连接，减轻梯度关于时间步数呈指数消失或爆炸的现象</a:t>
            </a: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sz="2400" dirty="0"/>
          </a:p>
          <a:p>
            <a:pPr marL="342900" indent="-342900">
              <a:buFont typeface="Wingdings" charset="2"/>
              <a:buChar char="n"/>
            </a:pP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90164" y="1749980"/>
            <a:ext cx="5705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400" dirty="0"/>
              <a:t>增加过去的变量到目前变量的直接连接</a:t>
            </a:r>
            <a:endParaRPr kumimoji="1" lang="en-US" altLang="zh-CN" sz="2400" dirty="0"/>
          </a:p>
        </p:txBody>
      </p:sp>
      <p:sp>
        <p:nvSpPr>
          <p:cNvPr id="41" name="椭圆 40"/>
          <p:cNvSpPr/>
          <p:nvPr/>
        </p:nvSpPr>
        <p:spPr>
          <a:xfrm>
            <a:off x="4463505" y="3854535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</a:rPr>
              <a:t>Xt-2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48915" y="2973884"/>
            <a:ext cx="389107" cy="497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h1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47" name="直线箭头连接符 46"/>
          <p:cNvCxnSpPr/>
          <p:nvPr/>
        </p:nvCxnSpPr>
        <p:spPr>
          <a:xfrm flipV="1">
            <a:off x="4814278" y="3473940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4793171" y="2593287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998815" y="2973883"/>
            <a:ext cx="394015" cy="519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h2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52" name="直线箭头连接符 51"/>
          <p:cNvCxnSpPr/>
          <p:nvPr/>
        </p:nvCxnSpPr>
        <p:spPr>
          <a:xfrm flipV="1">
            <a:off x="6169086" y="3473940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6147979" y="2593287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348715" y="2993233"/>
            <a:ext cx="394015" cy="478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h3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 flipV="1">
            <a:off x="7518986" y="3493290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V="1">
            <a:off x="7497879" y="2612637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44" idx="3"/>
          </p:cNvCxnSpPr>
          <p:nvPr/>
        </p:nvCxnSpPr>
        <p:spPr>
          <a:xfrm>
            <a:off x="5038022" y="3222656"/>
            <a:ext cx="974174" cy="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6392830" y="3222656"/>
            <a:ext cx="955886" cy="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845049" y="3874609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</a:rPr>
              <a:t>Xt-1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442398" y="198081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000000"/>
                </a:solidFill>
              </a:rPr>
              <a:t>y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t-2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737290" y="198081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</a:rPr>
              <a:t>yt-1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147106" y="2027568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solidFill>
                  <a:srgbClr val="000000"/>
                </a:solidFill>
              </a:rPr>
              <a:t>yt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168213" y="3895748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</a:rPr>
              <a:t>xt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78" name="肘形连接符 77"/>
          <p:cNvCxnSpPr>
            <a:stCxn id="44" idx="2"/>
            <a:endCxn id="55" idx="2"/>
          </p:cNvCxnSpPr>
          <p:nvPr/>
        </p:nvCxnSpPr>
        <p:spPr>
          <a:xfrm rot="16200000" flipH="1">
            <a:off x="6194596" y="2120300"/>
            <a:ext cx="1" cy="2702254"/>
          </a:xfrm>
          <a:prstGeom prst="bentConnector3">
            <a:avLst>
              <a:gd name="adj1" fmla="val 22860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8562189" y="2993233"/>
            <a:ext cx="394015" cy="478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h4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80" name="直线箭头连接符 79"/>
          <p:cNvCxnSpPr/>
          <p:nvPr/>
        </p:nvCxnSpPr>
        <p:spPr>
          <a:xfrm flipV="1">
            <a:off x="8711353" y="2612637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8360580" y="2027568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000000"/>
                </a:solidFill>
              </a:rPr>
              <a:t>y</a:t>
            </a:r>
            <a:r>
              <a:rPr kumimoji="1" lang="en-US" altLang="zh-CN" sz="1200" dirty="0" smtClean="0">
                <a:solidFill>
                  <a:srgbClr val="000000"/>
                </a:solidFill>
              </a:rPr>
              <a:t>t+1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8381687" y="3895748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</a:rPr>
              <a:t>Xt+1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直线箭头连接符 83"/>
          <p:cNvCxnSpPr/>
          <p:nvPr/>
        </p:nvCxnSpPr>
        <p:spPr>
          <a:xfrm>
            <a:off x="7742729" y="3222655"/>
            <a:ext cx="955886" cy="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endCxn id="79" idx="2"/>
          </p:cNvCxnSpPr>
          <p:nvPr/>
        </p:nvCxnSpPr>
        <p:spPr>
          <a:xfrm flipH="1" flipV="1">
            <a:off x="8759197" y="3471428"/>
            <a:ext cx="3802" cy="3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16200000" flipH="1">
            <a:off x="7497879" y="2162433"/>
            <a:ext cx="1" cy="2702254"/>
          </a:xfrm>
          <a:prstGeom prst="bentConnector3">
            <a:avLst>
              <a:gd name="adj1" fmla="val 22860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使用“渗漏单元”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2048" y="1812925"/>
                <a:ext cx="5426229" cy="2492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charset="2"/>
                  <a:buChar char="n"/>
                </a:pPr>
                <a:r>
                  <a:rPr kumimoji="1" lang="zh-CN" altLang="en-US" sz="2400" dirty="0" smtClean="0"/>
                  <a:t>设置线性自连接</a:t>
                </a:r>
                <a:r>
                  <a:rPr kumimoji="1" lang="zh-CN" altLang="en-US" sz="2400" dirty="0" smtClean="0"/>
                  <a:t>单元</a:t>
                </a:r>
                <a:endParaRPr kumimoji="1" lang="en-US" altLang="zh-CN" sz="2400" dirty="0" smtClean="0"/>
              </a:p>
              <a:p>
                <a:pPr marL="800100" lvl="1" indent="-342900">
                  <a:buSzPct val="80000"/>
                  <a:buFont typeface="Wingdings" charset="2"/>
                  <a:buChar char="Ø"/>
                </a:pP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</a:rPr>
                          <m:t>t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+(1−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zh-CN" dirty="0" smtClean="0"/>
              </a:p>
              <a:p>
                <a:pPr marL="800100" lvl="1" indent="-342900">
                  <a:buFont typeface="Wingdings" charset="2"/>
                  <a:buChar char="Ø"/>
                </a:pPr>
                <a:endParaRPr kumimoji="1" lang="en-US" altLang="zh-CN" dirty="0" smtClean="0"/>
              </a:p>
              <a:p>
                <a:pPr marL="800100" lvl="1" indent="-342900">
                  <a:buFont typeface="Wingdings" charset="2"/>
                  <a:buChar char="Ø"/>
                </a:pPr>
                <a:r>
                  <a:rPr kumimoji="1" lang="zh-CN" altLang="en-US" dirty="0" smtClean="0"/>
                  <a:t>当</a:t>
                </a:r>
                <a:r>
                  <a:rPr kumimoji="1" lang="en-US" altLang="zh-CN" dirty="0" smtClean="0"/>
                  <a:t>α</a:t>
                </a:r>
                <a:r>
                  <a:rPr kumimoji="1" lang="zh-CN" altLang="en-US" dirty="0" smtClean="0"/>
                  <a:t>接近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时，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能记住过去很长时间的信息</a:t>
                </a:r>
                <a:endParaRPr kumimoji="1" lang="en-US" altLang="zh-CN" dirty="0" smtClean="0"/>
              </a:p>
              <a:p>
                <a:pPr marL="800100" lvl="1" indent="-342900">
                  <a:buFont typeface="Wingdings" charset="2"/>
                  <a:buChar char="Ø"/>
                </a:pPr>
                <a:endParaRPr kumimoji="1" lang="en-US" altLang="zh-CN" dirty="0"/>
              </a:p>
              <a:p>
                <a:pPr marL="800100" lvl="1" indent="-342900">
                  <a:buFont typeface="Wingdings" charset="2"/>
                  <a:buChar char="Ø"/>
                </a:pPr>
                <a:r>
                  <a:rPr kumimoji="1" lang="zh-CN" altLang="en-US" dirty="0" smtClean="0"/>
                  <a:t>当</a:t>
                </a:r>
                <a:r>
                  <a:rPr kumimoji="1" lang="en-US" altLang="zh-CN" dirty="0" smtClean="0"/>
                  <a:t>α</a:t>
                </a:r>
                <a:r>
                  <a:rPr kumimoji="1" lang="zh-CN" altLang="en-US" dirty="0" smtClean="0"/>
                  <a:t>接近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时，关于过去的信息迅速丢弃</a:t>
                </a:r>
                <a:endParaRPr kumimoji="1" lang="en-US" altLang="zh-CN" dirty="0" smtClean="0"/>
              </a:p>
              <a:p>
                <a:pPr marL="800100" lvl="1" indent="-342900">
                  <a:buFont typeface="Wingdings" charset="2"/>
                  <a:buChar char="Ø"/>
                </a:pPr>
                <a:endParaRPr kumimoji="1" lang="en-US" altLang="zh-CN" dirty="0"/>
              </a:p>
              <a:p>
                <a:pPr marL="800100" lvl="1" indent="-342900">
                  <a:buFont typeface="Wingdings" charset="2"/>
                  <a:buChar char="Ø"/>
                </a:pPr>
                <a:r>
                  <a:rPr kumimoji="1" lang="zh-CN" altLang="en-US" dirty="0" smtClean="0"/>
                  <a:t>线性自连接的隐藏单元，称作渗漏单元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" y="1812925"/>
                <a:ext cx="5426229" cy="2492990"/>
              </a:xfrm>
              <a:prstGeom prst="rect">
                <a:avLst/>
              </a:prstGeom>
              <a:blipFill rotWithShape="0">
                <a:blip r:embed="rId3"/>
                <a:stretch>
                  <a:fillRect l="-1461" t="-2934" r="-337" b="-2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5487" y="4819342"/>
            <a:ext cx="45464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sz="2400" dirty="0" smtClean="0"/>
              <a:t>α</a:t>
            </a:r>
            <a:r>
              <a:rPr kumimoji="1" lang="zh-CN" altLang="en-US" sz="2400" dirty="0" smtClean="0"/>
              <a:t>的设置</a:t>
            </a:r>
            <a:endParaRPr kumimoji="1" lang="en-US" altLang="zh-CN" sz="2400" dirty="0" smtClean="0"/>
          </a:p>
          <a:p>
            <a:pPr marL="285750" indent="-285750">
              <a:buFont typeface="Wingdings" charset="2"/>
              <a:buChar char="n"/>
            </a:pPr>
            <a:endParaRPr kumimoji="1" lang="en-US" altLang="zh-CN" sz="2400" dirty="0"/>
          </a:p>
          <a:p>
            <a:pPr marL="800100" lvl="1" indent="-342900">
              <a:buFont typeface="Wingdings" charset="2"/>
              <a:buChar char="Ø"/>
            </a:pPr>
            <a:r>
              <a:rPr kumimoji="1" lang="zh-CN" altLang="en-US" dirty="0" smtClean="0"/>
              <a:t>常数，固定</a:t>
            </a: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dirty="0"/>
          </a:p>
          <a:p>
            <a:pPr marL="800100" lvl="1" indent="-342900">
              <a:buFont typeface="Wingdings" charset="2"/>
              <a:buChar char="Ø"/>
            </a:pPr>
            <a:r>
              <a:rPr kumimoji="1" lang="zh-CN" altLang="en-US" dirty="0" smtClean="0"/>
              <a:t>变量，学习</a:t>
            </a:r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52" y="3629463"/>
            <a:ext cx="3014284" cy="2107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364" y="5746684"/>
            <a:ext cx="3205586" cy="601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898" y="4237809"/>
            <a:ext cx="2931187" cy="2073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415" y="6311269"/>
            <a:ext cx="4000500" cy="520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47864" y="5068084"/>
            <a:ext cx="819397" cy="706674"/>
          </a:xfrm>
          <a:prstGeom prst="rect">
            <a:avLst/>
          </a:prstGeom>
          <a:solidFill>
            <a:srgbClr val="A8F061">
              <a:alpha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18" y="3142899"/>
            <a:ext cx="3916704" cy="6360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231" y="555682"/>
            <a:ext cx="3600987" cy="25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234083" y="1772816"/>
            <a:ext cx="84969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n"/>
            </a:pPr>
            <a:r>
              <a:rPr kumimoji="1" lang="zh-CN" altLang="en-US" sz="2400" b="1" dirty="0"/>
              <a:t>两者类似</a:t>
            </a:r>
            <a:endParaRPr kumimoji="1" lang="en-US" altLang="zh-CN" sz="2400" b="1" dirty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sz="2400" b="1" dirty="0" smtClean="0"/>
          </a:p>
          <a:p>
            <a:pPr marL="1257300" lvl="2" indent="-342900">
              <a:buFont typeface="Wingdings" charset="2"/>
              <a:buChar char="Ø"/>
            </a:pPr>
            <a:r>
              <a:rPr kumimoji="1" lang="en-US" altLang="zh-CN" sz="2000" b="1" dirty="0" smtClean="0"/>
              <a:t>d</a:t>
            </a:r>
            <a:r>
              <a:rPr kumimoji="1" lang="zh-CN" altLang="en-US" sz="2000" b="1" dirty="0"/>
              <a:t>时间步的跳跃</a:t>
            </a:r>
            <a:r>
              <a:rPr kumimoji="1" lang="zh-CN" altLang="en-US" sz="2000" b="1" dirty="0" smtClean="0"/>
              <a:t>连接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</a:t>
            </a:r>
            <a:r>
              <a:rPr kumimoji="1" lang="zh-CN" altLang="en-US" dirty="0" smtClean="0"/>
              <a:t>确保</a:t>
            </a:r>
            <a:r>
              <a:rPr kumimoji="1" lang="zh-CN" altLang="en-US" dirty="0"/>
              <a:t>单元总能被</a:t>
            </a:r>
            <a:r>
              <a:rPr kumimoji="1" lang="en-US" altLang="zh-CN" dirty="0"/>
              <a:t>d</a:t>
            </a:r>
            <a:r>
              <a:rPr kumimoji="1" lang="zh-CN" altLang="en-US" dirty="0"/>
              <a:t>个时间步前的值</a:t>
            </a:r>
            <a:r>
              <a:rPr kumimoji="1" lang="zh-CN" altLang="en-US" dirty="0" smtClean="0"/>
              <a:t>影响</a:t>
            </a:r>
            <a:endParaRPr kumimoji="1" lang="en-US" altLang="zh-CN" dirty="0" smtClean="0"/>
          </a:p>
          <a:p>
            <a:pPr marL="1257300" lvl="2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1257300" lvl="2" indent="-342900">
              <a:buFont typeface="Wingdings" charset="2"/>
              <a:buChar char="Ø"/>
            </a:pPr>
            <a:endParaRPr kumimoji="1" lang="en-US" altLang="zh-CN" dirty="0"/>
          </a:p>
          <a:p>
            <a:pPr marL="1257300" lvl="2" indent="-342900">
              <a:buFont typeface="Wingdings" charset="2"/>
              <a:buChar char="Ø"/>
            </a:pPr>
            <a:r>
              <a:rPr kumimoji="1" lang="zh-CN" altLang="en-US" sz="2000" b="1" dirty="0" smtClean="0"/>
              <a:t>权重接近</a:t>
            </a:r>
            <a:r>
              <a:rPr kumimoji="1" lang="en-US" altLang="zh-CN" sz="2000" b="1" dirty="0" smtClean="0"/>
              <a:t>1</a:t>
            </a:r>
            <a:r>
              <a:rPr kumimoji="1" lang="zh-CN" altLang="en-US" sz="2000" b="1" dirty="0" smtClean="0"/>
              <a:t>的线性自连接  </a:t>
            </a:r>
            <a:r>
              <a:rPr kumimoji="1" lang="zh-CN" altLang="en-US" dirty="0" smtClean="0"/>
              <a:t>确保单元能访问过去值</a:t>
            </a:r>
            <a:endParaRPr kumimoji="1" lang="en-US" altLang="zh-CN" dirty="0" smtClean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sz="2000" dirty="0"/>
          </a:p>
          <a:p>
            <a:pPr marL="800100" lvl="1" indent="-342900">
              <a:buFont typeface="Wingdings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charset="2"/>
              <a:buChar char="n"/>
            </a:pPr>
            <a:r>
              <a:rPr kumimoji="1" lang="zh-CN" altLang="en-US" sz="2400" b="1" dirty="0" smtClean="0"/>
              <a:t>两者不同</a:t>
            </a:r>
            <a:endParaRPr kumimoji="1" lang="en-US" altLang="zh-CN" sz="2400" b="1" dirty="0" smtClean="0"/>
          </a:p>
          <a:p>
            <a:pPr marL="800100" lvl="1" indent="-342900">
              <a:buFont typeface="Wingdings" charset="2"/>
              <a:buChar char="n"/>
            </a:pPr>
            <a:endParaRPr kumimoji="1" lang="en-US" altLang="zh-CN" sz="2400" b="1" dirty="0"/>
          </a:p>
          <a:p>
            <a:pPr marL="1257300" lvl="2" indent="-342900">
              <a:buFont typeface="Wingdings" charset="2"/>
              <a:buChar char="Ø"/>
            </a:pPr>
            <a:r>
              <a:rPr kumimoji="1" lang="en-US" altLang="zh-CN" sz="2000" b="1" dirty="0"/>
              <a:t>d</a:t>
            </a:r>
            <a:r>
              <a:rPr kumimoji="1" lang="zh-CN" altLang="en-US" sz="2000" b="1" dirty="0"/>
              <a:t>时间步的跳跃</a:t>
            </a:r>
            <a:r>
              <a:rPr kumimoji="1" lang="zh-CN" altLang="en-US" sz="2000" b="1" dirty="0" smtClean="0"/>
              <a:t>连接</a:t>
            </a:r>
            <a:r>
              <a:rPr kumimoji="1" lang="zh-CN" altLang="en-US" b="1" dirty="0" smtClean="0"/>
              <a:t> </a:t>
            </a:r>
            <a:r>
              <a:rPr kumimoji="1" lang="zh-CN" altLang="en-US" dirty="0" smtClean="0"/>
              <a:t>通过</a:t>
            </a:r>
            <a:r>
              <a:rPr kumimoji="1" lang="zh-CN" altLang="en-US" dirty="0"/>
              <a:t>调节实值</a:t>
            </a:r>
            <a:r>
              <a:rPr kumimoji="1" lang="en-US" altLang="zh-CN" dirty="0" smtClean="0"/>
              <a:t>α</a:t>
            </a:r>
            <a:r>
              <a:rPr kumimoji="1" lang="zh-CN" altLang="en-US" dirty="0" smtClean="0"/>
              <a:t>，更平滑地调整</a:t>
            </a:r>
            <a:endParaRPr kumimoji="1" lang="en-US" altLang="zh-CN" dirty="0" smtClean="0"/>
          </a:p>
          <a:p>
            <a:pPr marL="1257300" lvl="2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1257300" lvl="2" indent="-342900">
              <a:buFont typeface="Wingdings" charset="2"/>
              <a:buChar char="Ø"/>
            </a:pPr>
            <a:endParaRPr kumimoji="1" lang="en-US" altLang="zh-CN" dirty="0" smtClean="0"/>
          </a:p>
          <a:p>
            <a:pPr marL="1257300" lvl="2" indent="-342900">
              <a:buFont typeface="Wingdings" charset="2"/>
              <a:buChar char="Ø"/>
            </a:pPr>
            <a:r>
              <a:rPr kumimoji="1" lang="zh-CN" altLang="en-US" sz="2000" b="1" dirty="0" smtClean="0"/>
              <a:t>权重</a:t>
            </a:r>
            <a:r>
              <a:rPr kumimoji="1" lang="zh-CN" altLang="en-US" sz="2000" b="1" dirty="0"/>
              <a:t>接近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的线性自连接 </a:t>
            </a:r>
            <a:r>
              <a:rPr kumimoji="1" lang="zh-CN" altLang="en-US" sz="2000" b="1" dirty="0" smtClean="0"/>
              <a:t> </a:t>
            </a:r>
            <a:r>
              <a:rPr kumimoji="1" lang="zh-CN" altLang="en-US" dirty="0" smtClean="0"/>
              <a:t>通过调节整数</a:t>
            </a:r>
            <a:r>
              <a:rPr kumimoji="1" lang="zh-CN" altLang="en-US" dirty="0"/>
              <a:t>值的跳跃</a:t>
            </a:r>
            <a:r>
              <a:rPr kumimoji="1" lang="zh-CN" altLang="en-US" dirty="0" smtClean="0"/>
              <a:t>长度</a:t>
            </a:r>
            <a:r>
              <a:rPr kumimoji="1" lang="en-US" altLang="zh-CN" dirty="0" smtClean="0"/>
              <a:t>d</a:t>
            </a:r>
            <a:endParaRPr kumimoji="1" lang="en-US" altLang="zh-CN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“跳跃连接”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VS</a:t>
            </a:r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“渗漏单元”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437828" y="2361328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n"/>
            </a:pPr>
            <a:r>
              <a:rPr kumimoji="1" lang="zh-CN" altLang="en-US" sz="2400" dirty="0" smtClean="0"/>
              <a:t>主动删除长度为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的连接，并用“跳跃连接”增加连接</a:t>
            </a:r>
            <a:endParaRPr kumimoji="1" lang="en-US" altLang="zh-CN" sz="2400" dirty="0" smtClean="0"/>
          </a:p>
          <a:p>
            <a:pPr marL="800100" lvl="1" indent="-342900">
              <a:buFont typeface="Wingdings" charset="2"/>
              <a:buChar char="n"/>
            </a:pPr>
            <a:endParaRPr kumimoji="1" lang="en-US" altLang="zh-CN" sz="2400" dirty="0"/>
          </a:p>
          <a:p>
            <a:pPr marL="1257300" lvl="2" indent="-342900">
              <a:buFont typeface="Wingdings" charset="2"/>
              <a:buChar char="Ø"/>
            </a:pPr>
            <a:r>
              <a:rPr kumimoji="1" lang="zh-CN" altLang="en-US" dirty="0" smtClean="0"/>
              <a:t>可以学习在长时间尺度上运作，也可选择专注于其他的短连接</a:t>
            </a:r>
            <a:endParaRPr kumimoji="1" lang="en-US" altLang="zh-CN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删除细粒度时间尺度的连接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88851" y="5890419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</a:rPr>
              <a:t>Xt-2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4261" y="5009768"/>
            <a:ext cx="389107" cy="497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h1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2639624" y="5509824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2618517" y="4629171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24161" y="5009767"/>
            <a:ext cx="394015" cy="519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h2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994432" y="5509824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3973325" y="4629171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74061" y="5029117"/>
            <a:ext cx="394015" cy="478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h3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5344332" y="5529174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5323225" y="4648521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2863368" y="5258540"/>
            <a:ext cx="974174" cy="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4218176" y="5258540"/>
            <a:ext cx="955886" cy="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670395" y="5910493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</a:rPr>
              <a:t>Xt-1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267744" y="4016696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000000"/>
                </a:solidFill>
              </a:rPr>
              <a:t>y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t-2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562636" y="4016696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</a:rPr>
              <a:t>yt-1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72452" y="406345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 smtClean="0">
                <a:solidFill>
                  <a:srgbClr val="000000"/>
                </a:solidFill>
              </a:rPr>
              <a:t>yt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93559" y="593163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</a:rPr>
              <a:t>xt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6200000" flipH="1">
            <a:off x="4019942" y="4156184"/>
            <a:ext cx="1" cy="2702254"/>
          </a:xfrm>
          <a:prstGeom prst="bentConnector3">
            <a:avLst>
              <a:gd name="adj1" fmla="val 22860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387535" y="5029117"/>
            <a:ext cx="394015" cy="478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</a:rPr>
              <a:t>h4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6536699" y="4648521"/>
            <a:ext cx="0" cy="38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185926" y="406345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000000"/>
                </a:solidFill>
              </a:rPr>
              <a:t>y</a:t>
            </a:r>
            <a:r>
              <a:rPr kumimoji="1" lang="en-US" altLang="zh-CN" sz="1200" dirty="0" smtClean="0">
                <a:solidFill>
                  <a:srgbClr val="000000"/>
                </a:solidFill>
              </a:rPr>
              <a:t>t+1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207033" y="5931632"/>
            <a:ext cx="701546" cy="608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</a:rPr>
              <a:t>Xt+1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5568075" y="5258539"/>
            <a:ext cx="955886" cy="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 flipV="1">
            <a:off x="6584543" y="5507312"/>
            <a:ext cx="3802" cy="3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标题 1"/>
          <p:cNvSpPr txBox="1"/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zh-CN" sz="3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LSTM</a:t>
            </a:r>
            <a:endParaRPr lang="zh-CN" altLang="en-US" sz="3600" b="1" kern="0" dirty="0" smtClean="0">
              <a:latin typeface="华文楷体" panose="02010600040101010101" pitchFamily="2" charset="-122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35" y="3989311"/>
            <a:ext cx="3543300" cy="50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2" y="1301496"/>
            <a:ext cx="7256260" cy="2726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60" y="4488892"/>
            <a:ext cx="4127500" cy="93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541" y="5974664"/>
            <a:ext cx="3568700" cy="850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25822" y="3102362"/>
                <a:ext cx="67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22" y="3102362"/>
                <a:ext cx="67319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623515" y="2272095"/>
                <a:ext cx="669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15" y="2272095"/>
                <a:ext cx="66928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191465" y="2527806"/>
                <a:ext cx="415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465" y="2527806"/>
                <a:ext cx="4159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583883" y="2482335"/>
                <a:ext cx="389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883" y="2482335"/>
                <a:ext cx="389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903050" y="2710282"/>
                <a:ext cx="361381" cy="282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zh-CN" altLang="en-US" sz="120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120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50" y="2710282"/>
                <a:ext cx="361381" cy="2827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378120" y="2433809"/>
                <a:ext cx="441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20" y="2433809"/>
                <a:ext cx="4414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308718" y="3170653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18" y="3170653"/>
                <a:ext cx="453586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306411" y="2340386"/>
                <a:ext cx="449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411" y="2340386"/>
                <a:ext cx="4496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2914" y="5304061"/>
            <a:ext cx="3205586" cy="6019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387953" y="57413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87518" y="5752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长期记忆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987518" y="5370585"/>
            <a:ext cx="822986" cy="535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410362" y="5370586"/>
            <a:ext cx="498228" cy="468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495949" y="40948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遗忘</a:t>
            </a:r>
            <a:r>
              <a:rPr kumimoji="1" lang="zh-CN" altLang="en-US" dirty="0" smtClean="0">
                <a:solidFill>
                  <a:srgbClr val="0000FF"/>
                </a:solidFill>
              </a:rPr>
              <a:t>门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95948" y="45140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输入</a:t>
            </a:r>
            <a:r>
              <a:rPr kumimoji="1" lang="zh-CN" altLang="en-US" dirty="0" smtClean="0">
                <a:solidFill>
                  <a:srgbClr val="0000FF"/>
                </a:solidFill>
              </a:rPr>
              <a:t>门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35226" y="59735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输出</a:t>
            </a:r>
            <a:r>
              <a:rPr kumimoji="1" lang="zh-CN" altLang="en-US" dirty="0" smtClean="0">
                <a:solidFill>
                  <a:srgbClr val="0000FF"/>
                </a:solidFill>
              </a:rPr>
              <a:t>门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54522" y="503533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当前隐层信息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70425" y="54701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长期隐层信息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95514" y="6458200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FF"/>
                </a:solidFill>
              </a:rPr>
              <a:t>当前时刻预测</a:t>
            </a:r>
            <a:r>
              <a:rPr kumimoji="1" lang="en-US" altLang="zh-CN" dirty="0" smtClean="0">
                <a:solidFill>
                  <a:srgbClr val="0000FF"/>
                </a:solidFill>
              </a:rPr>
              <a:t>y</a:t>
            </a:r>
            <a:r>
              <a:rPr kumimoji="1" lang="zh-CN" altLang="en-US" dirty="0" smtClean="0">
                <a:solidFill>
                  <a:srgbClr val="0000FF"/>
                </a:solidFill>
              </a:rPr>
              <a:t>所使用的隐层信息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24" grpId="0" animBg="1"/>
      <p:bldP spid="25" grpId="1"/>
      <p:bldP spid="26" grpId="0"/>
      <p:bldP spid="27" grpId="0"/>
      <p:bldP spid="28" grpId="1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A527B6-6C68-4E47-9186-8DB8BC1AD676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05" y="4762666"/>
            <a:ext cx="2654300" cy="63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005" y="5679156"/>
            <a:ext cx="312420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79" y="6321558"/>
            <a:ext cx="4425388" cy="4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an">
  <a:themeElements>
    <a:clrScheme name="Median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060"/>
      </a:accent1>
      <a:accent2>
        <a:srgbClr val="8B8B8B"/>
      </a:accent2>
      <a:accent3>
        <a:srgbClr val="FFFFFF"/>
      </a:accent3>
      <a:accent4>
        <a:srgbClr val="000000"/>
      </a:accent4>
      <a:accent5>
        <a:srgbClr val="AAABB6"/>
      </a:accent5>
      <a:accent6>
        <a:srgbClr val="7D7D7D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d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2060"/>
        </a:accent1>
        <a:accent2>
          <a:srgbClr val="8B8B8B"/>
        </a:accent2>
        <a:accent3>
          <a:srgbClr val="FFFFFF"/>
        </a:accent3>
        <a:accent4>
          <a:srgbClr val="000000"/>
        </a:accent4>
        <a:accent5>
          <a:srgbClr val="AAABB6"/>
        </a:accent5>
        <a:accent6>
          <a:srgbClr val="7D7D7D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10851</TotalTime>
  <Words>957</Words>
  <Application>Microsoft Macintosh PowerPoint</Application>
  <PresentationFormat>全屏显示(4:3)</PresentationFormat>
  <Paragraphs>231</Paragraphs>
  <Slides>17</Slides>
  <Notes>10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-apple-system</vt:lpstr>
      <vt:lpstr>Calibri</vt:lpstr>
      <vt:lpstr>Cambria Math</vt:lpstr>
      <vt:lpstr>Segoe UI</vt:lpstr>
      <vt:lpstr>Times New Roman</vt:lpstr>
      <vt:lpstr>Tw Cen MT</vt:lpstr>
      <vt:lpstr>Wingdings</vt:lpstr>
      <vt:lpstr>Wingdings 2</vt:lpstr>
      <vt:lpstr>华文楷体</vt:lpstr>
      <vt:lpstr>宋体</vt:lpstr>
      <vt:lpstr>Arial</vt:lpstr>
      <vt:lpstr>Median</vt:lpstr>
      <vt:lpstr>默认设计模板</vt:lpstr>
      <vt:lpstr>RNN</vt:lpstr>
      <vt:lpstr>概要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of Streams</dc:title>
  <dc:creator>LHP</dc:creator>
  <cp:lastModifiedBy>艾 丽斯</cp:lastModifiedBy>
  <cp:revision>785</cp:revision>
  <dcterms:created xsi:type="dcterms:W3CDTF">2012-12-11T11:20:00Z</dcterms:created>
  <dcterms:modified xsi:type="dcterms:W3CDTF">2018-11-20T10:14:13Z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